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1" r:id="rId6"/>
    <p:sldId id="265" r:id="rId7"/>
    <p:sldId id="259" r:id="rId8"/>
    <p:sldId id="260" r:id="rId9"/>
    <p:sldId id="264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844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5779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819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7851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8760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7201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8425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5412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205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205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2942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2973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2498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7357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7568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8214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4393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C46109A-C4B6-4E5B-84A6-A3C9CF5F69C6}" type="datetimeFigureOut">
              <a:rPr lang="en-IN" smtClean="0"/>
              <a:t>08-12-2020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62AE3-AAF0-4688-BAE6-D689CDF6FD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92139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7CAA9-1B70-41DC-BD0C-506C203EE2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1431" y="560835"/>
            <a:ext cx="7109137" cy="1316729"/>
          </a:xfrm>
        </p:spPr>
        <p:txBody>
          <a:bodyPr/>
          <a:lstStyle/>
          <a:p>
            <a:r>
              <a:rPr lang="en-US" sz="4000" dirty="0"/>
              <a:t>CIS – 731 Final Project</a:t>
            </a: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06992-54EA-43F2-A4A5-A57DCB9D6E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6647" y="2428076"/>
            <a:ext cx="9438017" cy="3142730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Automatic music generation using a combination of neural network architectures</a:t>
            </a:r>
          </a:p>
          <a:p>
            <a:pPr algn="r"/>
            <a:r>
              <a:rPr lang="en-US" sz="2400" dirty="0">
                <a:solidFill>
                  <a:schemeClr val="tx1"/>
                </a:solidFill>
              </a:rPr>
              <a:t>1 group member (Aneesh Phatak)</a:t>
            </a:r>
            <a:endParaRPr lang="en-IN" sz="2400" dirty="0">
              <a:solidFill>
                <a:schemeClr val="tx1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CAC7982-EF1D-431A-A7CF-64E6231961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121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89"/>
    </mc:Choice>
    <mc:Fallback>
      <p:transition spd="slow" advTm="198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6EBBA-81D4-4229-B09B-492A66998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 of AI-based music generation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5C232-4FB1-4F2B-B9AD-09289A988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In September 2018, Taryn Southern became the first artist to compose and produce an album entirely using Artificial Intelligence. </a:t>
            </a:r>
          </a:p>
          <a:p>
            <a:r>
              <a:rPr lang="en-US" sz="1800" dirty="0"/>
              <a:t>Southern says, "In the near future, I'm pretty certain we'll see artists soon using machine learning for a plethora of music applications - to mix and master their songs, help them identify unique chord progressions, alter instrumentation to change style, and determine more interesting melody structures." </a:t>
            </a:r>
          </a:p>
          <a:p>
            <a:r>
              <a:rPr lang="en-US" sz="1800" dirty="0"/>
              <a:t>The artist named 'The Most Famous Artist' partnered with hackers to create AI capable of emulating renowned art styles to create high-end originals. </a:t>
            </a:r>
          </a:p>
          <a:p>
            <a:r>
              <a:rPr lang="en-US" sz="1800" dirty="0"/>
              <a:t>There's already a lot of movement and investment underway.</a:t>
            </a:r>
          </a:p>
          <a:p>
            <a:r>
              <a:rPr lang="en-US" sz="1800" dirty="0"/>
              <a:t> IBM, Spotify and Google are all working on AI software to help create music.</a:t>
            </a:r>
          </a:p>
          <a:p>
            <a:r>
              <a:rPr lang="en-US" sz="1800" dirty="0"/>
              <a:t> For platforms like Spotify, AI already drives key features like their recommendation engines. </a:t>
            </a:r>
            <a:endParaRPr lang="en-IN" sz="18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854B3FA-91A9-4582-AC6D-BC33122ABB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852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777"/>
    </mc:Choice>
    <mc:Fallback>
      <p:transition spd="slow" advTm="89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0F24A-DDCB-4392-9CFC-9377F0237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424A5-2985-4624-B61F-AC1DDE214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idea is to use famous compositions by some of the greatest composers in the world and create a brand-new sequence of music</a:t>
            </a:r>
          </a:p>
          <a:p>
            <a:r>
              <a:rPr lang="en-US" dirty="0"/>
              <a:t> Our NN should remember patterns from hundreds of compositions and generate original music </a:t>
            </a:r>
          </a:p>
          <a:p>
            <a:r>
              <a:rPr lang="en-US" dirty="0"/>
              <a:t>I used only single-instrument(piano) as the basis for new music but multi-instrument music generation(similar to an orchestra) can be achieved by complex methods</a:t>
            </a:r>
          </a:p>
          <a:p>
            <a:r>
              <a:rPr lang="en-IN" dirty="0"/>
              <a:t>In the near future, musicians could use AI-based algorithms to develop brilliant music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3E72078-326D-40DF-9FBB-589DFFC11C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01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399"/>
    </mc:Choice>
    <mc:Fallback>
      <p:transition spd="slow" advTm="93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B8018-EB8A-42A2-A311-62C943002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82994-7E59-4F1E-8D3F-C45D92DF9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piano-based compositions by stellar composers such as Bach, Mozart etc. as input dataset</a:t>
            </a:r>
          </a:p>
          <a:p>
            <a:r>
              <a:rPr lang="en-US" dirty="0"/>
              <a:t>File format was MIDI(Musical Instrument Digital Interface File)</a:t>
            </a:r>
          </a:p>
          <a:p>
            <a:r>
              <a:rPr lang="en-IN" dirty="0"/>
              <a:t>These contain the instructions rather than the actual audio. Hence, it occupies very little memory. That’s why it is usually preferred while processing music data.</a:t>
            </a:r>
          </a:p>
          <a:p>
            <a:r>
              <a:rPr lang="en-IN" dirty="0"/>
              <a:t>Using the python library music21, I obtained a list of all the notes and chords in each file.</a:t>
            </a:r>
          </a:p>
          <a:p>
            <a:r>
              <a:rPr lang="en-IN" dirty="0"/>
              <a:t>Sequences that will be used as input to NN were created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8A09E44-0549-49C0-AAAC-5C26D89C1E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91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340"/>
    </mc:Choice>
    <mc:Fallback>
      <p:transition spd="slow" advTm="74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IDI FORMAT">
            <a:extLst>
              <a:ext uri="{FF2B5EF4-FFF2-40B4-BE49-F238E27FC236}">
                <a16:creationId xmlns:a16="http://schemas.microsoft.com/office/drawing/2014/main" id="{6F3817E0-E5F8-4A3A-8D5D-59A813E3D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7784" y="482755"/>
            <a:ext cx="8355623" cy="5606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D8DB654-D862-45A3-9183-23A07FD939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597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80"/>
    </mc:Choice>
    <mc:Fallback>
      <p:transition spd="slow" advTm="20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07E3B-A436-45B2-A504-8E46AD109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ABAAD-39C5-4C0F-B15C-166A7EB7C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Load the MIDI files into our environment </a:t>
            </a:r>
          </a:p>
          <a:p>
            <a:r>
              <a:rPr lang="en-IN" dirty="0"/>
              <a:t>Extract the number of unique tones and their distribution</a:t>
            </a:r>
          </a:p>
          <a:p>
            <a:r>
              <a:rPr lang="en-IN" dirty="0"/>
              <a:t>Set a frequency threshold for the notes to drop unimportant notes </a:t>
            </a:r>
          </a:p>
          <a:p>
            <a:r>
              <a:rPr lang="en-IN" dirty="0"/>
              <a:t>Create input sequence for NN by reshaping it </a:t>
            </a:r>
          </a:p>
          <a:p>
            <a:r>
              <a:rPr lang="en-IN" dirty="0"/>
              <a:t>Modify model architecture to meet our needs </a:t>
            </a:r>
          </a:p>
          <a:p>
            <a:r>
              <a:rPr lang="en-IN" dirty="0"/>
              <a:t>Create output sequence in a playable format.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E404C22-E468-4BDC-97F0-83B218F868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399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464"/>
    </mc:Choice>
    <mc:Fallback>
      <p:transition spd="slow" advTm="864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20CAC-5AA0-49A9-84F2-7650983B9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output sequence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66992-3435-4E0A-9611-812820631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was put together using a rolling-window approach</a:t>
            </a:r>
          </a:p>
          <a:p>
            <a:r>
              <a:rPr lang="en-US" dirty="0"/>
              <a:t>Say you have a sequence of 10 notes as input and you generate the 11</a:t>
            </a:r>
            <a:r>
              <a:rPr lang="en-US" baseline="30000" dirty="0"/>
              <a:t>th</a:t>
            </a:r>
            <a:r>
              <a:rPr lang="en-US" dirty="0"/>
              <a:t> note based on this input</a:t>
            </a:r>
          </a:p>
          <a:p>
            <a:r>
              <a:rPr lang="en-US" dirty="0"/>
              <a:t>These 11 notes will then be fed to the network to generate 12</a:t>
            </a:r>
            <a:r>
              <a:rPr lang="en-US" baseline="30000" dirty="0"/>
              <a:t>th</a:t>
            </a:r>
            <a:r>
              <a:rPr lang="en-US" dirty="0"/>
              <a:t> note</a:t>
            </a:r>
          </a:p>
          <a:p>
            <a:r>
              <a:rPr lang="en-US" dirty="0"/>
              <a:t>This process is recursively continued </a:t>
            </a:r>
            <a:r>
              <a:rPr lang="en-US" dirty="0" err="1"/>
              <a:t>unitil</a:t>
            </a:r>
            <a:r>
              <a:rPr lang="en-US" dirty="0"/>
              <a:t> you get a sequence of notes with desired length.</a:t>
            </a:r>
          </a:p>
          <a:p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B1DED2C-8498-4786-8BE7-E3182EF364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106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430"/>
    </mc:Choice>
    <mc:Fallback>
      <p:transition spd="slow" advTm="73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A61E8-67C0-4AFC-B79B-6A3BE09BA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NN architecture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38D65-FC0A-4880-9E7E-601CFFC3DE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Humans </a:t>
            </a:r>
            <a:r>
              <a:rPr lang="en-US" dirty="0" err="1"/>
              <a:t>dont</a:t>
            </a:r>
            <a:r>
              <a:rPr lang="en-US" dirty="0"/>
              <a:t> start thinking from scratch every second, they evaluate their position in real time based on their understanding of previous experiences.</a:t>
            </a:r>
          </a:p>
          <a:p>
            <a:r>
              <a:rPr lang="en-US" dirty="0"/>
              <a:t>The output of every input chunk of music  depends only on the past information ( i.e. previous timesteps) but not on the future timesteps. Hence, this task is known as </a:t>
            </a:r>
            <a:r>
              <a:rPr lang="en-US" b="1" dirty="0"/>
              <a:t>Autoregressive task</a:t>
            </a:r>
            <a:r>
              <a:rPr lang="en-US" dirty="0"/>
              <a:t> and the model is known as an </a:t>
            </a:r>
            <a:r>
              <a:rPr lang="en-US" b="1" dirty="0"/>
              <a:t>Autoregressive model</a:t>
            </a:r>
            <a:endParaRPr lang="en-US" dirty="0"/>
          </a:p>
          <a:p>
            <a:r>
              <a:rPr lang="en-US" dirty="0"/>
              <a:t>Used a combination of </a:t>
            </a:r>
            <a:r>
              <a:rPr lang="en-US" dirty="0" err="1"/>
              <a:t>Wavenet</a:t>
            </a:r>
            <a:r>
              <a:rPr lang="en-US" dirty="0"/>
              <a:t>, LSTM and GRU layers</a:t>
            </a:r>
          </a:p>
          <a:p>
            <a:r>
              <a:rPr lang="en-US" dirty="0"/>
              <a:t>LSTM performed the best in terms of </a:t>
            </a:r>
            <a:r>
              <a:rPr lang="en-US" dirty="0" err="1"/>
              <a:t>passability</a:t>
            </a:r>
            <a:r>
              <a:rPr lang="en-US" dirty="0"/>
              <a:t> of generated music</a:t>
            </a:r>
          </a:p>
          <a:p>
            <a:r>
              <a:rPr lang="en-US" dirty="0" err="1"/>
              <a:t>Wavenet</a:t>
            </a:r>
            <a:r>
              <a:rPr lang="en-US" dirty="0"/>
              <a:t> would perhaps be more useful to mimic human voice lyrics if such models are perfected</a:t>
            </a:r>
          </a:p>
          <a:p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05E2AF5-9407-413D-9CAC-0AB4D77ED5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56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567"/>
    </mc:Choice>
    <mc:Fallback>
      <p:transition spd="slow" advTm="105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875D1-7779-4B97-A105-E634648AA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LSTM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89D4E-EC91-4175-9AC6-B9BE1A2CA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Long Short Term Memory networks — usually just called “LSTMs” — are a special kind of RNN, capable of learning long-term dependencies.</a:t>
            </a:r>
          </a:p>
          <a:p>
            <a:r>
              <a:rPr lang="en-US" dirty="0"/>
              <a:t>A model </a:t>
            </a:r>
            <a:r>
              <a:rPr lang="en-US" dirty="0" err="1"/>
              <a:t>architechture</a:t>
            </a:r>
            <a:r>
              <a:rPr lang="en-US" dirty="0"/>
              <a:t> consists of numerous layers in its flow, and each layer consists of numerous LSTM units, </a:t>
            </a:r>
          </a:p>
          <a:p>
            <a:r>
              <a:rPr lang="en-US" dirty="0"/>
              <a:t>For our  best model, we have used 256 LSTM Units in each layer. The last layer used is a </a:t>
            </a:r>
            <a:r>
              <a:rPr lang="en-US" dirty="0" err="1"/>
              <a:t>Softmax</a:t>
            </a:r>
            <a:r>
              <a:rPr lang="en-US" dirty="0"/>
              <a:t> Layer.</a:t>
            </a:r>
          </a:p>
          <a:p>
            <a:r>
              <a:rPr lang="en-US" dirty="0"/>
              <a:t>Dropout is kept as 0.2. It is generally a good advice to start from around 0.5 and keep on decreasing until you get decent results. Also, it is a good practice to keep changing the weights of the model, and see the insights it gives us and changes it produces.</a:t>
            </a: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28A670-3600-48E9-A14B-51E3474063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197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935"/>
    </mc:Choice>
    <mc:Fallback>
      <p:transition spd="slow" advTm="100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69EE2-E001-4968-9760-67D3765DB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Evaluation</a:t>
            </a: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E22AF-90DF-4444-A83D-A0638E638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 subjective evaluation was done by opinions of 5 volunteers who evaluated the music generated from different models. </a:t>
            </a:r>
          </a:p>
          <a:p>
            <a:r>
              <a:rPr lang="en-IN" dirty="0"/>
              <a:t>The volunteers were folks with classical music interest and/or who had been amateur performers or composers. </a:t>
            </a:r>
          </a:p>
          <a:p>
            <a:r>
              <a:rPr lang="en-IN" dirty="0"/>
              <a:t>Each volunteer was given a short explanation of  how music is generated and the chance to tweak model hyperparameters.</a:t>
            </a:r>
          </a:p>
          <a:p>
            <a:r>
              <a:rPr lang="en-IN" dirty="0"/>
              <a:t> The music style was piano-based, with tempo four notes per beats. Each volunteer listened to 16 pieces of music whose arrangement had been randomized. </a:t>
            </a:r>
          </a:p>
          <a:p>
            <a:r>
              <a:rPr lang="en-IN" dirty="0"/>
              <a:t>In conclusion, a LSTM-based model was unanimously chosen as the go-to architecture for our purpose</a:t>
            </a:r>
            <a:r>
              <a:rPr lang="en-IN" sz="1800" dirty="0"/>
              <a:t>.</a:t>
            </a:r>
            <a:endParaRPr lang="en-IN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7CD7664-7B10-46A8-A4C3-79039618CE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087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980"/>
    </mc:Choice>
    <mc:Fallback>
      <p:transition spd="slow" advTm="60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111</TotalTime>
  <Words>791</Words>
  <Application>Microsoft Office PowerPoint</Application>
  <PresentationFormat>Widescreen</PresentationFormat>
  <Paragraphs>50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CIS – 731 Final Project</vt:lpstr>
      <vt:lpstr>Overview</vt:lpstr>
      <vt:lpstr>Dataset</vt:lpstr>
      <vt:lpstr>PowerPoint Presentation</vt:lpstr>
      <vt:lpstr>Approach</vt:lpstr>
      <vt:lpstr>Create output sequence</vt:lpstr>
      <vt:lpstr>NN architecture</vt:lpstr>
      <vt:lpstr>LSTM</vt:lpstr>
      <vt:lpstr>Evaluation</vt:lpstr>
      <vt:lpstr>Future scope of AI-based music generation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– 731 Final Project</dc:title>
  <dc:creator>Aneesh Ajay Phatak</dc:creator>
  <cp:lastModifiedBy>Aneesh Ajay Phatak</cp:lastModifiedBy>
  <cp:revision>14</cp:revision>
  <dcterms:created xsi:type="dcterms:W3CDTF">2020-12-08T17:45:42Z</dcterms:created>
  <dcterms:modified xsi:type="dcterms:W3CDTF">2020-12-08T19:36:52Z</dcterms:modified>
</cp:coreProperties>
</file>

<file path=docProps/thumbnail.jpeg>
</file>